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7" r:id="rId10"/>
    <p:sldId id="268" r:id="rId11"/>
    <p:sldId id="269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0C194-E95A-B8AD-951C-A05C2250E828}" v="78" dt="2023-12-04T04:19:03.137"/>
    <p1510:client id="{25B4FDE7-F0BD-8099-E6F3-90687A507982}" v="3" dt="2023-12-04T04:51:42.596"/>
    <p1510:client id="{5FA2E287-55C3-CDEC-92C1-2E445E3C79A0}" v="5" dt="2023-12-04T04:51:12.536"/>
    <p1510:client id="{CAF91DD1-94B5-5E40-D10A-CC2FAC467F43}" v="357" dt="2023-12-04T04:19:42.892"/>
    <p1510:client id="{D14AA23C-5509-E63D-16FE-C2F83DAFD8D3}" v="1370" dt="2023-12-04T03:51:15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8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77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72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9E05780-4704-9D4A-9CCE-6BAE8390637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3E8554-54EF-7643-8C3B-C101D43D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8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roup 1030">
            <a:extLst>
              <a:ext uri="{FF2B5EF4-FFF2-40B4-BE49-F238E27FC236}">
                <a16:creationId xmlns:a16="http://schemas.microsoft.com/office/drawing/2014/main" id="{48074BE5-7BC2-47A2-AA6E-4ADC25B69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F487D8B5-0D01-4F89-BB86-F85EFEC06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1032">
              <a:extLst>
                <a:ext uri="{FF2B5EF4-FFF2-40B4-BE49-F238E27FC236}">
                  <a16:creationId xmlns:a16="http://schemas.microsoft.com/office/drawing/2014/main" id="{C13F635F-6CBC-4AA7-9AB9-B788FCC93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5" name="Rectangle 1034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59CFC-1B1E-A243-8BCB-473558B0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280" y="484631"/>
            <a:ext cx="6743844" cy="380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Final Project Presentation:</a:t>
            </a:r>
            <a:br>
              <a:rPr lang="en-US" sz="48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200" b="0" i="0" u="none" strike="noStrike" cap="all">
                <a:solidFill>
                  <a:srgbClr val="000000"/>
                </a:solidFill>
                <a:effectLst/>
              </a:rPr>
              <a:t>IST 707 - MACHINE LEARNING USING PYBASEBALL</a:t>
            </a:r>
            <a:endParaRPr lang="en-US" sz="3200"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BF413-7116-BC4E-A25F-B603FA271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279" y="4973444"/>
            <a:ext cx="6743845" cy="11987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 fontAlgn="base">
              <a:buFont typeface="Wingdings" pitchFamily="2" charset="2"/>
              <a:buChar char="§"/>
            </a:pPr>
            <a:r>
              <a:rPr lang="en-US" sz="1800" b="0" i="0" u="none" strike="noStrike">
                <a:solidFill>
                  <a:schemeClr val="tx1"/>
                </a:solidFill>
                <a:effectLst/>
              </a:rPr>
              <a:t>Peter </a:t>
            </a:r>
            <a:r>
              <a:rPr lang="en-US" sz="1800" b="0" i="0" u="none" strike="noStrike" err="1">
                <a:solidFill>
                  <a:schemeClr val="tx1"/>
                </a:solidFill>
                <a:effectLst/>
              </a:rPr>
              <a:t>Kucharczuk</a:t>
            </a:r>
            <a:r>
              <a:rPr lang="en-US" sz="1800" b="0" i="0">
                <a:solidFill>
                  <a:schemeClr val="tx1"/>
                </a:solidFill>
                <a:effectLst/>
              </a:rPr>
              <a:t>​</a:t>
            </a:r>
            <a:endParaRPr lang="en-US" sz="1800" b="0">
              <a:solidFill>
                <a:schemeClr val="tx1"/>
              </a:solidFill>
            </a:endParaRPr>
          </a:p>
          <a:p>
            <a:pPr indent="-182880" fontAlgn="base">
              <a:buFont typeface="Wingdings" pitchFamily="2" charset="2"/>
              <a:buChar char="§"/>
            </a:pPr>
            <a:r>
              <a:rPr lang="en-US" sz="1800" b="0" i="0" u="none" strike="noStrike">
                <a:solidFill>
                  <a:schemeClr val="tx1"/>
                </a:solidFill>
                <a:effectLst/>
              </a:rPr>
              <a:t>Kishan Polekar</a:t>
            </a:r>
          </a:p>
          <a:p>
            <a:pPr indent="-182880" fontAlgn="base">
              <a:buFont typeface="Wingdings" pitchFamily="2" charset="2"/>
              <a:buChar char="§"/>
            </a:pPr>
            <a:r>
              <a:rPr lang="en-US" sz="1800" b="0">
                <a:solidFill>
                  <a:schemeClr val="tx1"/>
                </a:solidFill>
              </a:rPr>
              <a:t>Robert Schnoor</a:t>
            </a:r>
            <a:endParaRPr lang="en-US" sz="1800" b="0" i="0">
              <a:solidFill>
                <a:schemeClr val="tx1"/>
              </a:solidFill>
              <a:effectLst/>
            </a:endParaRPr>
          </a:p>
          <a:p>
            <a:pPr indent="-182880"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7E93DC-19F8-4C49-8EDE-6D682636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3460" y="1019123"/>
            <a:ext cx="3369177" cy="45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Group 1036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7" name="Oval 1038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8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288A6F5-8D1F-4A9E-A403-66331D0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024FCB-4926-410B-85FF-191ADB1E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7D6E4A-46B6-44CC-AC6E-2DD00DAB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FD3B47-DA6C-4208-B8BE-7ECBC7ECB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5BCF251-4434-4B79-8A80-86EB308CF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92A8B5-49A7-4E21-A142-4CDD0794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910B4-CEC2-4051-A122-FB145151C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9EEDD-996D-F0D0-1611-831DED87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56" y="1432223"/>
            <a:ext cx="596547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1" kern="1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K Neighbors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87068A-5F0E-912F-17A7-16CBBD052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117" y="2022351"/>
            <a:ext cx="3416725" cy="27760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C847782-BA26-41B0-A845-49960A7A7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0D9095-1BC3-4171-B64F-34AE44CA9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64CF78-ACE0-41B2-B840-72B152A7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EFBA91-D3E3-4C6C-A3F5-B33469A0E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21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8D8AF1-59E3-4E28-B3EB-165D5DC88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FF81E8-2964-43DD-9BF9-86ADABBF3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0552-64A5-4BFF-8DBC-6CA30DD7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36F094-FD6C-4CAC-AC97-88B0AE80C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13566E-B1F4-4544-9C02-D9F0A54BC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255665-1DF2-4DDA-A13F-9F326B3A5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52322-1905-3753-20D7-4AAAC0DF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28" y="702365"/>
            <a:ext cx="416259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Support Vector Machine</a:t>
            </a:r>
            <a:endParaRPr lang="en-US" sz="720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Century Gothic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18FA6F-D281-D458-21A1-D55AFF72A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94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91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7EE7-690E-AC4F-AF6E-124E36D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Results for Individual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66AA-393A-9D40-BC12-C63B7E0D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Additionally, we completed the results for each pitcher individually</a:t>
            </a:r>
          </a:p>
          <a:p>
            <a:r>
              <a:rPr lang="en-US"/>
              <a:t>The three pitchers with the best results were Aaron Nola, Zac Gallen, and Jordan Montgomery</a:t>
            </a:r>
          </a:p>
          <a:p>
            <a:r>
              <a:rPr lang="en-US"/>
              <a:t>Multinominal Naïve Bayes: .255 accuracy, .288 test accuracy .288 recall score</a:t>
            </a:r>
          </a:p>
          <a:p>
            <a:r>
              <a:rPr lang="en-US"/>
              <a:t>Random Forest: .334 best score and .328 best test accuracy</a:t>
            </a:r>
          </a:p>
          <a:p>
            <a:r>
              <a:rPr lang="en-US"/>
              <a:t>K Neighbors: Best cross-validation .19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DCA16-E864-4FD9-A38E-C4CFA8DB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96596-758D-4D96-B6D3-BA7C4978B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654F2-7ED7-401B-945B-9AED19703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18BF3-2191-469D-9267-F01C1FCA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D8191-23DB-4A5E-A3FF-53348C9A3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85D09A-350F-405E-9708-D6EB17AB1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BBBA924-E743-491B-AEB7-9EF655429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D306A7-A273-41C9-BA60-DC13C1D14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495F4-A22D-9442-9F35-51F97B3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4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Actionable Insights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02CED6-A94E-4CAB-CE1F-93F46FE3A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02" y="246200"/>
            <a:ext cx="1726195" cy="3880989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7084617-60F9-A11B-8640-9B9937B0F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228" y="1338814"/>
            <a:ext cx="5221140" cy="17229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55507A-0254-4346-884F-7F7F9EB8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A43B38-272E-446E-92B4-496CA14DE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B72B342-3CF1-468D-9DFD-65583FC05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9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567A-EC4A-D64E-A081-3C9997D7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Limitations/Further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6743-20C1-E84A-890F-346CC496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are many outside factors that are not definable that affect a pitcher’s decision.</a:t>
            </a:r>
          </a:p>
          <a:p>
            <a:r>
              <a:rPr lang="en-US"/>
              <a:t>Considering the amount of variability within this space and the number of different pitches for each pitcher, attaining high accuracy levels is very challenging.</a:t>
            </a:r>
          </a:p>
          <a:p>
            <a:r>
              <a:rPr lang="en-US"/>
              <a:t>Our test set consists of postseason data which could potentially affect the pitcher’s game plan considering the importance of the game.</a:t>
            </a:r>
          </a:p>
          <a:p>
            <a:r>
              <a:rPr lang="en-US"/>
              <a:t>With more time, we could've better analyzed each in-game situation and conclude which ones are easiest to predict. Those results would be useful for the teams and players.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2B79-BFD7-2049-86A1-6536C571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1E1D-1391-9A4E-B2BA-ECE9E6B5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LcPeriod"/>
            </a:pPr>
            <a:r>
              <a:rPr lang="en-US"/>
              <a:t>The Problem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The Data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Exploratory Visualizations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Models Used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Results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Actionable Insights</a:t>
            </a:r>
          </a:p>
          <a:p>
            <a:pPr marL="514350" indent="-514350">
              <a:buFont typeface="+mj-lt"/>
              <a:buAutoNum type="romanLcPeriod"/>
            </a:pPr>
            <a:r>
              <a:rPr lang="en-US"/>
              <a:t>Limitations/Further Exploration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050" name="Picture 2" descr="MLB rule changes: Pitch clock, shift limits, bigger bases coming in 2023">
            <a:extLst>
              <a:ext uri="{FF2B5EF4-FFF2-40B4-BE49-F238E27FC236}">
                <a16:creationId xmlns:a16="http://schemas.microsoft.com/office/drawing/2014/main" id="{6B46EA7D-C293-F946-9BDB-78659695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32" y="2093976"/>
            <a:ext cx="4607720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54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3BD1-7909-FE45-98EF-9E22172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Problem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6E3D-5452-AC4C-A1D1-BEF74DEB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The goal of our project is to predict pitch types using different variables such as the number of balls and strikes, game score, batter handedness, among others. </a:t>
            </a:r>
            <a:endParaRPr lang="en-US"/>
          </a:p>
          <a:p>
            <a:r>
              <a:rPr lang="en-US" b="1"/>
              <a:t>If the pitch type can be correctly predicted, it will significantly improve the batter's chances.</a:t>
            </a:r>
          </a:p>
          <a:p>
            <a:r>
              <a:rPr lang="en-US" b="1"/>
              <a:t>Teams will be able to use our models to "gameplan" for a given pitcher based on the in-game situation. </a:t>
            </a:r>
          </a:p>
          <a:p>
            <a:r>
              <a:rPr lang="en-US" b="1"/>
              <a:t>We used several models to help with our analysis.</a:t>
            </a:r>
          </a:p>
        </p:txBody>
      </p:sp>
    </p:spTree>
    <p:extLst>
      <p:ext uri="{BB962C8B-B14F-4D97-AF65-F5344CB8AC3E}">
        <p14:creationId xmlns:p14="http://schemas.microsoft.com/office/powerpoint/2010/main" val="77802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AACB-A9BB-E142-BB33-0F703308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58DE-E5AB-124A-8B6C-C335577F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dataset is from the "</a:t>
            </a:r>
            <a:r>
              <a:rPr lang="en-US" err="1"/>
              <a:t>pybaseball</a:t>
            </a:r>
            <a:r>
              <a:rPr lang="en-US"/>
              <a:t>" package in Python. We removed about 60 unnecessary columns which resulted in just over 30 total columns. The dataset contains every pitch from the regular season and postseason. </a:t>
            </a:r>
          </a:p>
          <a:p>
            <a:r>
              <a:rPr lang="en-US"/>
              <a:t>Our training dataset consists of all regular season data and the test set is all the postseason data.</a:t>
            </a:r>
          </a:p>
          <a:p>
            <a:r>
              <a:rPr lang="en-US"/>
              <a:t>We identified 14 pitchers to include in our analysis each of whom started at least 2 playoff games for their respective teams. </a:t>
            </a:r>
          </a:p>
          <a:p>
            <a:r>
              <a:rPr lang="en-US"/>
              <a:t>After filtering the data, the train set has 38,456 rows while the test set has 4,532 rows. 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9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A48E-BEA3-9248-9C02-A2BF8A49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/>
              <a:t>Pitchers Used</a:t>
            </a:r>
            <a:br>
              <a:rPr lang="en-US"/>
            </a:br>
            <a:r>
              <a:rPr lang="en-US" sz="3600"/>
              <a:t>Must Have Started Two or More Games in the Postseason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D7C88-B536-214F-94DE-AED2EBAF6CAE}"/>
              </a:ext>
            </a:extLst>
          </p:cNvPr>
          <p:cNvSpPr txBox="1"/>
          <p:nvPr/>
        </p:nvSpPr>
        <p:spPr>
          <a:xfrm>
            <a:off x="4850780" y="2093976"/>
            <a:ext cx="37802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Brandon </a:t>
            </a:r>
            <a:r>
              <a:rPr lang="en-US" sz="2000" b="0" i="0" u="none" strike="noStrike" err="1">
                <a:solidFill>
                  <a:srgbClr val="000000"/>
                </a:solidFill>
                <a:effectLst/>
              </a:rPr>
              <a:t>Pfaadt</a:t>
            </a: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 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Justin Verlander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 err="1">
                <a:solidFill>
                  <a:srgbClr val="000000"/>
                </a:solidFill>
                <a:effectLst/>
              </a:rPr>
              <a:t>Framber</a:t>
            </a: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 Valdez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Christian Javier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Spencer Strider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Sonny Gray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Pablo Lopez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DCEB7-B307-9A46-92FB-2C30679E9913}"/>
              </a:ext>
            </a:extLst>
          </p:cNvPr>
          <p:cNvSpPr txBox="1"/>
          <p:nvPr/>
        </p:nvSpPr>
        <p:spPr>
          <a:xfrm>
            <a:off x="910683" y="2093976"/>
            <a:ext cx="3780264" cy="327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Aaron Nola 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Zach Wheeler </a:t>
            </a: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Ranger Suarez 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Nathan </a:t>
            </a:r>
            <a:r>
              <a:rPr lang="en-US" sz="2000" b="0" i="0" u="none" strike="noStrike" err="1">
                <a:solidFill>
                  <a:srgbClr val="000000"/>
                </a:solidFill>
                <a:effectLst/>
              </a:rPr>
              <a:t>Eovaldi</a:t>
            </a: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 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Zac Gallen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Jordan Montgomery</a:t>
            </a:r>
            <a:endParaRPr lang="en-US" sz="2000" b="0" i="0">
              <a:solidFill>
                <a:srgbClr val="000000"/>
              </a:solidFill>
              <a:effectLst/>
            </a:endParaRPr>
          </a:p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Merrill Kelly </a:t>
            </a:r>
            <a:endParaRPr lang="en-US" sz="2000" b="0" i="0">
              <a:solidFill>
                <a:srgbClr val="000000"/>
              </a:solidFill>
              <a:effectLst/>
            </a:endParaRPr>
          </a:p>
        </p:txBody>
      </p:sp>
      <p:pic>
        <p:nvPicPr>
          <p:cNvPr id="3074" name="Picture 2" descr="2023 MLB Playoffs FAQ: TV schedule, how to watch, more">
            <a:extLst>
              <a:ext uri="{FF2B5EF4-FFF2-40B4-BE49-F238E27FC236}">
                <a16:creationId xmlns:a16="http://schemas.microsoft.com/office/drawing/2014/main" id="{4F764F3D-1AE9-FE44-A3EC-F027B1B2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802" y="2464208"/>
            <a:ext cx="3780265" cy="21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9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D747-B55C-9F4F-A388-3F05BF7B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01" y="-76842"/>
            <a:ext cx="10058400" cy="1609344"/>
          </a:xfrm>
        </p:spPr>
        <p:txBody>
          <a:bodyPr/>
          <a:lstStyle/>
          <a:p>
            <a:r>
              <a:rPr lang="en-US"/>
              <a:t>Viewing the Data</a:t>
            </a:r>
          </a:p>
        </p:txBody>
      </p:sp>
      <p:pic>
        <p:nvPicPr>
          <p:cNvPr id="4" name="Content Placeholder 3" descr="A graph of different pitch names&#10;&#10;Description automatically generated">
            <a:extLst>
              <a:ext uri="{FF2B5EF4-FFF2-40B4-BE49-F238E27FC236}">
                <a16:creationId xmlns:a16="http://schemas.microsoft.com/office/drawing/2014/main" id="{A3ADB46C-1E48-C08E-517A-6B3C1EF75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32" y="1258003"/>
            <a:ext cx="4552568" cy="4104266"/>
          </a:xfrm>
        </p:spPr>
      </p:pic>
      <p:pic>
        <p:nvPicPr>
          <p:cNvPr id="5" name="Picture 4" descr="A chart of different types of pitch types&#10;&#10;Description automatically generated">
            <a:extLst>
              <a:ext uri="{FF2B5EF4-FFF2-40B4-BE49-F238E27FC236}">
                <a16:creationId xmlns:a16="http://schemas.microsoft.com/office/drawing/2014/main" id="{13A6C767-6DE4-980C-6E9B-641A132F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1" y="1163668"/>
            <a:ext cx="7295147" cy="410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53D62-954B-8F48-2F7E-4E7E85F2CC5A}"/>
              </a:ext>
            </a:extLst>
          </p:cNvPr>
          <p:cNvSpPr txBox="1"/>
          <p:nvPr/>
        </p:nvSpPr>
        <p:spPr>
          <a:xfrm>
            <a:off x="601578" y="5440947"/>
            <a:ext cx="42377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 are 17 different pitch types within our dataset. The most common are four-seam fastballs, sliders, sinkers, and changeups.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B68C4-C02E-42FA-E27A-E61D164CA255}"/>
              </a:ext>
            </a:extLst>
          </p:cNvPr>
          <p:cNvSpPr txBox="1"/>
          <p:nvPr/>
        </p:nvSpPr>
        <p:spPr>
          <a:xfrm>
            <a:off x="5307262" y="5547894"/>
            <a:ext cx="57484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graph shows the pitch type breakdown for each individual pitcher. The pitch arsenals vary heavily depending on the pitcher. </a:t>
            </a:r>
          </a:p>
        </p:txBody>
      </p:sp>
    </p:spTree>
    <p:extLst>
      <p:ext uri="{BB962C8B-B14F-4D97-AF65-F5344CB8AC3E}">
        <p14:creationId xmlns:p14="http://schemas.microsoft.com/office/powerpoint/2010/main" val="393667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D747-B55C-9F4F-A388-3F05BF7B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01" y="-76842"/>
            <a:ext cx="10058400" cy="1609344"/>
          </a:xfrm>
        </p:spPr>
        <p:txBody>
          <a:bodyPr/>
          <a:lstStyle/>
          <a:p>
            <a:r>
              <a:rPr lang="en-US"/>
              <a:t>Viewing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9A0E-0AC2-9965-DA68-2126DD6C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79" y="-1337"/>
            <a:ext cx="5443620" cy="5443620"/>
          </a:xfrm>
          <a:prstGeom prst="rect">
            <a:avLst/>
          </a:prstGeom>
        </p:spPr>
      </p:pic>
      <p:pic>
        <p:nvPicPr>
          <p:cNvPr id="11" name="Content Placeholder 10" descr="A graph of different pitch types&#10;&#10;Description automatically generated">
            <a:extLst>
              <a:ext uri="{FF2B5EF4-FFF2-40B4-BE49-F238E27FC236}">
                <a16:creationId xmlns:a16="http://schemas.microsoft.com/office/drawing/2014/main" id="{6C61EA0B-ABFA-C9C6-B060-873E1F74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01" y="1145513"/>
            <a:ext cx="6246124" cy="39438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D73D5-E3E1-9921-CAD5-70323DFD7E4E}"/>
              </a:ext>
            </a:extLst>
          </p:cNvPr>
          <p:cNvSpPr txBox="1"/>
          <p:nvPr/>
        </p:nvSpPr>
        <p:spPr>
          <a:xfrm>
            <a:off x="307473" y="5173579"/>
            <a:ext cx="54676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graph shows the count of different pitch types for each pitcher when a strikeout occurred. When there are two strikes, we can expect these pitches to show up in our predictions.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1A968-D90F-CD76-8515-5DC3B5EF01A9}"/>
              </a:ext>
            </a:extLst>
          </p:cNvPr>
          <p:cNvSpPr txBox="1"/>
          <p:nvPr/>
        </p:nvSpPr>
        <p:spPr>
          <a:xfrm>
            <a:off x="6356684" y="5253789"/>
            <a:ext cx="45853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Principal Component Analysis: This helps to understand the distribution of the different pitch types in a reduced dimension. </a:t>
            </a:r>
          </a:p>
        </p:txBody>
      </p:sp>
    </p:spTree>
    <p:extLst>
      <p:ext uri="{BB962C8B-B14F-4D97-AF65-F5344CB8AC3E}">
        <p14:creationId xmlns:p14="http://schemas.microsoft.com/office/powerpoint/2010/main" val="234971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F0DCA16-E864-4FD9-A38E-C4CFA8DB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296596-758D-4D96-B6D3-BA7C4978B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6654F2-7ED7-401B-945B-9AED19703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418BF3-2191-469D-9267-F01C1FCA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CD8191-23DB-4A5E-A3FF-53348C9A3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85D09A-350F-405E-9708-D6EB17AB1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A886FAA-6EE9-44C2-BDCE-72B2D664F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AA9569-D9E1-4B68-92DF-335B1D953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E19B07-E870-4F8B-95F9-B0BA47998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9F29B-B2B3-6642-B63B-232D41EE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06" y="1432223"/>
            <a:ext cx="609401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err="1">
                <a:ea typeface="+mj-lt"/>
                <a:cs typeface="+mj-lt"/>
              </a:rPr>
              <a:t>MultinomialNaïve</a:t>
            </a:r>
            <a:r>
              <a:rPr lang="en-US" sz="8000">
                <a:ea typeface="+mj-lt"/>
                <a:cs typeface="+mj-lt"/>
              </a:rPr>
              <a:t> Bayes</a:t>
            </a:r>
            <a:endParaRPr lang="en-US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A9473-B2D1-7F54-1C86-45CD33D09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490" y="4790198"/>
            <a:ext cx="6080030" cy="687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4233C83-BD87-E507-82EF-7161DBF80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24" y="1347741"/>
            <a:ext cx="3557623" cy="1734341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14E6644-6A31-F13A-5F15-4BB786646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24" y="3566135"/>
            <a:ext cx="3557334" cy="202767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5ED2960-3429-46F2-A95E-2AC09766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C000B2-E8B9-4740-9DD2-53766AF34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42CCBF-C577-4FB5-8188-A77675E16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904D5DB-D173-4963-AE9B-95B55A4F5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46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0959D2-8A21-4D7B-B29E-9B6D22DC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116A5-1B81-43C6-AD08-63CA0E770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B3C64-EF0F-4340-89D3-D4CD24637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1C53AD-3B53-4D5A-AECB-6FF6258E5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1AC167-7E44-47B4-B3E5-0F0454BB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366F75-92A2-48B6-9FE8-D83D7CB57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266B24F-896E-4F03-8410-271656D6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029960-422A-42F9-93FE-DDCC5016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C234D-4979-4C31-8F0A-D3DFFAD4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6082-08AD-8B21-98FF-114C3923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Random Forest</a:t>
            </a:r>
            <a:endParaRPr lang="en-US" sz="8000" b="1" kern="1200" cap="none" baseline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B1D08E-A6B4-E583-AB5E-2AAEE0BEC4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24" b="3"/>
          <a:stretch/>
        </p:blipFill>
        <p:spPr>
          <a:xfrm>
            <a:off x="633999" y="1054100"/>
            <a:ext cx="5462001" cy="43870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D56990-75D4-4841-A69F-45DEC8CA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5EB5C-BDDA-4A0C-B8EF-B974A0450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7800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2CA7E95-0B5F-4134-A3AF-9F9A39E10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B26F87-73FC-4147-B7AC-6F14DBCD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211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{51D0D828-CE7A-6048-9297-771CD8C1EA9E}tf10001070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Wood Type</vt:lpstr>
      <vt:lpstr>Final Project Presentation: IST 707 - MACHINE LEARNING USING PYBASEBALL</vt:lpstr>
      <vt:lpstr>Table of Contents </vt:lpstr>
      <vt:lpstr>The Problem</vt:lpstr>
      <vt:lpstr>The Data </vt:lpstr>
      <vt:lpstr>Pitchers Used Must Have Started Two or More Games in the Postseason</vt:lpstr>
      <vt:lpstr>Viewing the Data</vt:lpstr>
      <vt:lpstr>Viewing the Data</vt:lpstr>
      <vt:lpstr>MultinomialNaïve Bayes</vt:lpstr>
      <vt:lpstr>Random Forest</vt:lpstr>
      <vt:lpstr>K Neighbors</vt:lpstr>
      <vt:lpstr>Support Vector Machine</vt:lpstr>
      <vt:lpstr>Results for Individual Pitchers</vt:lpstr>
      <vt:lpstr>Actionable Insights</vt:lpstr>
      <vt:lpstr>Limitations/Further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Presentation: IST 707 - MACHINE LEARNING USING PYBASEBALL</dc:title>
  <dc:creator>2020-Schnoor Robert-HFC</dc:creator>
  <cp:revision>8</cp:revision>
  <dcterms:created xsi:type="dcterms:W3CDTF">2023-12-02T20:30:44Z</dcterms:created>
  <dcterms:modified xsi:type="dcterms:W3CDTF">2023-12-04T04:55:19Z</dcterms:modified>
</cp:coreProperties>
</file>